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3"/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embeddedFontLst>
    <p:embeddedFont>
      <p:font typeface="Merriweather Sans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  <p:embeddedFont>
      <p:font typeface="Helvetica Neue Light"/>
      <p:regular r:id="rId51"/>
      <p:bold r:id="rId52"/>
      <p:italic r:id="rId53"/>
      <p:boldItalic r:id="rId54"/>
    </p:embeddedFont>
    <p:embeddedFont>
      <p:font typeface="Gill Sans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MerriweatherSans-bold.fntdata"/><Relationship Id="rId43" Type="http://schemas.openxmlformats.org/officeDocument/2006/relationships/font" Target="fonts/MerriweatherSans-regular.fntdata"/><Relationship Id="rId46" Type="http://schemas.openxmlformats.org/officeDocument/2006/relationships/font" Target="fonts/MerriweatherSans-boldItalic.fntdata"/><Relationship Id="rId45" Type="http://schemas.openxmlformats.org/officeDocument/2006/relationships/font" Target="fonts/Merriweather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HelveticaNeueLight-regular.fntdata"/><Relationship Id="rId50" Type="http://schemas.openxmlformats.org/officeDocument/2006/relationships/font" Target="fonts/HelveticaNeue-boldItalic.fntdata"/><Relationship Id="rId53" Type="http://schemas.openxmlformats.org/officeDocument/2006/relationships/font" Target="fonts/HelveticaNeueLight-italic.fntdata"/><Relationship Id="rId52" Type="http://schemas.openxmlformats.org/officeDocument/2006/relationships/font" Target="fonts/HelveticaNeueLight-bold.fntdata"/><Relationship Id="rId11" Type="http://schemas.openxmlformats.org/officeDocument/2006/relationships/slide" Target="slides/slide4.xml"/><Relationship Id="rId55" Type="http://schemas.openxmlformats.org/officeDocument/2006/relationships/font" Target="fonts/GillSans-regular.fntdata"/><Relationship Id="rId10" Type="http://schemas.openxmlformats.org/officeDocument/2006/relationships/slide" Target="slides/slide3.xml"/><Relationship Id="rId54" Type="http://schemas.openxmlformats.org/officeDocument/2006/relationships/font" Target="fonts/HelveticaNeueLight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Gill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80" name="Shape 4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98" name="Shape 4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516" name="Shape 5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Shape 5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Shape 6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Shape 7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Shape 7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Shape 7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Shape 7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Shape 13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Shape 19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Shape 20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Shape 20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ytorch.org/docs/master/nn.html#nllloss" TargetMode="External"/><Relationship Id="rId4" Type="http://schemas.openxmlformats.org/officeDocument/2006/relationships/hyperlink" Target="http://pytorch.org/docs/master/nn.html#crossentropyloss" TargetMode="External"/><Relationship Id="rId5" Type="http://schemas.openxmlformats.org/officeDocument/2006/relationships/hyperlink" Target="http://willwolf.io/2017/05/18/minimizing_the_negative_log_likelihood_in_engli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hyperlink" Target="https://ml4a.github.io/ml4a/looking_inside_neural_ne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hyperlink" Target="https://ml4a.github.io/ml4a/looking_inside_neural_ne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hyperlink" Target="https://ml4a.github.io/ml4a/looking_inside_neural_ne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Relationship Id="rId4" Type="http://schemas.openxmlformats.org/officeDocument/2006/relationships/image" Target="../media/image36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c/otto-group-product-classification-challenge/dat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9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Shape 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Shape 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7" name="Shape 2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371" name="Shape 37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Shape 37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74" name="Shape 37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Shape 37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76" name="Shape 37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7" name="Shape 37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78" name="Shape 37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79" name="Shape 379"/>
          <p:cNvSpPr/>
          <p:nvPr/>
        </p:nvSpPr>
        <p:spPr>
          <a:xfrm>
            <a:off x="5703404" y="1494650"/>
            <a:ext cx="14244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cxnSp>
        <p:nvCxnSpPr>
          <p:cNvPr id="380" name="Shape 380"/>
          <p:cNvCxnSpPr/>
          <p:nvPr/>
        </p:nvCxnSpPr>
        <p:spPr>
          <a:xfrm>
            <a:off x="8411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Shape 381"/>
          <p:cNvSpPr/>
          <p:nvPr/>
        </p:nvSpPr>
        <p:spPr>
          <a:xfrm>
            <a:off x="11372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82" name="Shape 382"/>
          <p:cNvSpPr/>
          <p:nvPr/>
        </p:nvSpPr>
        <p:spPr>
          <a:xfrm>
            <a:off x="22927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83" name="Shape 383"/>
          <p:cNvCxnSpPr/>
          <p:nvPr/>
        </p:nvCxnSpPr>
        <p:spPr>
          <a:xfrm>
            <a:off x="3023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84" name="Shape 3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35991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86" name="Shape 386"/>
          <p:cNvCxnSpPr/>
          <p:nvPr/>
        </p:nvCxnSpPr>
        <p:spPr>
          <a:xfrm>
            <a:off x="51347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" name="Shape 387"/>
          <p:cNvCxnSpPr/>
          <p:nvPr/>
        </p:nvCxnSpPr>
        <p:spPr>
          <a:xfrm>
            <a:off x="51537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" name="Shape 388"/>
          <p:cNvCxnSpPr/>
          <p:nvPr/>
        </p:nvCxnSpPr>
        <p:spPr>
          <a:xfrm>
            <a:off x="51633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9" name="Shape 389"/>
          <p:cNvSpPr txBox="1"/>
          <p:nvPr/>
        </p:nvSpPr>
        <p:spPr>
          <a:xfrm>
            <a:off x="52893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90" name="Shape 390"/>
          <p:cNvSpPr/>
          <p:nvPr/>
        </p:nvSpPr>
        <p:spPr>
          <a:xfrm>
            <a:off x="40194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sp>
        <p:nvSpPr>
          <p:cNvPr id="396" name="Shape 396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97" name="Shape 397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" name="Shape 398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9" name="Shape 399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0" name="Shape 400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03" name="Shape 403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413" name="Shape 413"/>
          <p:cNvCxnSpPr/>
          <p:nvPr/>
        </p:nvCxnSpPr>
        <p:spPr>
          <a:xfrm>
            <a:off x="5670341" y="224193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087" y="2582560"/>
            <a:ext cx="422261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6135977" y="2119725"/>
            <a:ext cx="837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(y=0)</a:t>
            </a:r>
            <a:endParaRPr sz="500"/>
          </a:p>
        </p:txBody>
      </p:sp>
      <p:cxnSp>
        <p:nvCxnSpPr>
          <p:cNvPr id="416" name="Shape 416"/>
          <p:cNvCxnSpPr/>
          <p:nvPr/>
        </p:nvCxnSpPr>
        <p:spPr>
          <a:xfrm>
            <a:off x="5689391" y="2918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7" name="Shape 417"/>
          <p:cNvSpPr txBox="1"/>
          <p:nvPr/>
        </p:nvSpPr>
        <p:spPr>
          <a:xfrm>
            <a:off x="6231226" y="27960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y=1)</a:t>
            </a:r>
            <a:endParaRPr sz="500"/>
          </a:p>
        </p:txBody>
      </p:sp>
      <p:cxnSp>
        <p:nvCxnSpPr>
          <p:cNvPr id="418" name="Shape 418"/>
          <p:cNvCxnSpPr/>
          <p:nvPr/>
        </p:nvCxnSpPr>
        <p:spPr>
          <a:xfrm>
            <a:off x="5698916" y="3513518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9" name="Shape 419"/>
          <p:cNvSpPr txBox="1"/>
          <p:nvPr/>
        </p:nvSpPr>
        <p:spPr>
          <a:xfrm>
            <a:off x="6240752" y="33913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(y=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  <p:sp>
        <p:nvSpPr>
          <p:cNvPr id="420" name="Shape 420"/>
          <p:cNvSpPr/>
          <p:nvPr/>
        </p:nvSpPr>
        <p:spPr>
          <a:xfrm>
            <a:off x="4257800" y="2086375"/>
            <a:ext cx="1424400" cy="16446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1500"/>
          </a:p>
        </p:txBody>
      </p:sp>
      <p:sp>
        <p:nvSpPr>
          <p:cNvPr id="421" name="Shape 421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422" name="Shape 422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3" name="Shape 423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4" name="Shape 424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5" name="Shape 425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26" name="Shape 4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5792075" y="4126725"/>
            <a:ext cx="188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5630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5630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5630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5" name="Shape 4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745"/>
            <a:ext cx="9143999" cy="50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298657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750" y="1065775"/>
            <a:ext cx="443400" cy="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00" y="2785600"/>
            <a:ext cx="339750" cy="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Shape 4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50" y="86972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Shape 4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942975"/>
            <a:ext cx="443400" cy="35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Shape 4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3426" y="836201"/>
            <a:ext cx="175874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Shape 4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005" y="696350"/>
            <a:ext cx="518895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1350" y="2861800"/>
            <a:ext cx="339750" cy="6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51" name="Shape 451"/>
          <p:cNvSpPr/>
          <p:nvPr/>
        </p:nvSpPr>
        <p:spPr>
          <a:xfrm>
            <a:off x="5862175" y="0"/>
            <a:ext cx="3384000" cy="48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5701275" y="2682425"/>
            <a:ext cx="3384000" cy="18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Shape 457"/>
          <p:cNvGrpSpPr/>
          <p:nvPr/>
        </p:nvGrpSpPr>
        <p:grpSpPr>
          <a:xfrm>
            <a:off x="76200" y="120745"/>
            <a:ext cx="9143999" cy="5022756"/>
            <a:chOff x="76200" y="120745"/>
            <a:chExt cx="9143999" cy="5022756"/>
          </a:xfrm>
        </p:grpSpPr>
        <p:pic>
          <p:nvPicPr>
            <p:cNvPr id="458" name="Shape 4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Shape 4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Shape 4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Shape 4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Shape 4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Shape 4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Shape 46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Shape 46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Shape 46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Shape 467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" y="1224100"/>
            <a:ext cx="3967050" cy="24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Shape 474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pic>
        <p:nvPicPr>
          <p:cNvPr id="475" name="Shape 4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2197785"/>
            <a:ext cx="196775" cy="35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50" y="1491215"/>
            <a:ext cx="441600" cy="7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50" y="2276500"/>
            <a:ext cx="4160250" cy="59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83" name="Shape 4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484" name="Shape 484"/>
          <p:cNvSpPr txBox="1"/>
          <p:nvPr/>
        </p:nvSpPr>
        <p:spPr>
          <a:xfrm>
            <a:off x="3918675" y="1569225"/>
            <a:ext cx="4944900" cy="2765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example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numpy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0: 1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1: 0 1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2: 0 0 1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"loss1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np.log(Y_pred1)))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"loss2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np.log(Y_pred2)))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5" name="Shape 485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486" name="Shape 4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Shape 4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Shape 4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Shape 4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Shape 4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Shape 4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Shape 49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Shape 49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Shape 49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Shape 49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02" name="Shape 502"/>
          <p:cNvSpPr txBox="1"/>
          <p:nvPr/>
        </p:nvSpPr>
        <p:spPr>
          <a:xfrm>
            <a:off x="3607925" y="1010325"/>
            <a:ext cx="5426100" cy="3629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each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1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"PyTorch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PyTorch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3" name="Shape 503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04" name="Shape 5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Shape 5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Shape 5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Shape 5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Shape 5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Shape 5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Shape 51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Shape 5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Shape 51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Shape 5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20" name="Shape 520"/>
          <p:cNvSpPr txBox="1"/>
          <p:nvPr/>
        </p:nvSpPr>
        <p:spPr>
          <a:xfrm>
            <a:off x="3607925" y="866725"/>
            <a:ext cx="5426100" cy="391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2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1" name="Shape 521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22" name="Shape 5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Shape 5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Shape 5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Shape 5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Shape 5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Shape 5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Shape 5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Shape 52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Shape 53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Shape 5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9-1: CrossEntropyLoss VS NLLLoss</a:t>
            </a:r>
            <a:endParaRPr/>
          </a:p>
        </p:txBody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495450" y="1595075"/>
            <a:ext cx="8280900" cy="2711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differences?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out</a:t>
            </a:r>
            <a:endParaRPr sz="24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http://pytorch.org/docs/master/nn.html#nllloss</a:t>
            </a:r>
            <a:endParaRPr sz="2000"/>
          </a:p>
          <a:p>
            <a: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http://pytorch.org/docs/master/nn.html#crossentropyloss</a:t>
            </a:r>
            <a:endParaRPr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Minimizing the Negative Log-Likelihood, in English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http://willwolf.io/2017/05/18/minimizing_the_negative_log_likelihood_in_english/</a:t>
            </a: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5" name="Shape 225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Shape 542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Shape 543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544" name="Shape 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Shape 54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46" name="Shape 546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7" name="Shape 547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48" name="Shape 548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9" name="Shape 54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50" name="Shape 550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1" name="Shape 551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</a:t>
            </a: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sp>
        <p:nvSpPr>
          <p:cNvPr id="552" name="Shape 552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  <a:endParaRPr sz="500"/>
          </a:p>
        </p:txBody>
      </p:sp>
      <p:cxnSp>
        <p:nvCxnSpPr>
          <p:cNvPr id="553" name="Shape 553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Shape 554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5" name="Shape 555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556" name="Shape 556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57" name="Shape 5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9" name="Shape 559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  <a:endParaRPr sz="500"/>
          </a:p>
        </p:txBody>
      </p:sp>
      <p:sp>
        <p:nvSpPr>
          <p:cNvPr id="560" name="Shape 5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sp>
        <p:nvSpPr>
          <p:cNvPr id="566" name="Shape 566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  <a:endParaRPr sz="500"/>
          </a:p>
        </p:txBody>
      </p:sp>
      <p:pic>
        <p:nvPicPr>
          <p:cNvPr descr="Image" id="567" name="Shape 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  <a:endParaRPr sz="500"/>
          </a:p>
        </p:txBody>
      </p:sp>
      <p:pic>
        <p:nvPicPr>
          <p:cNvPr descr="Image" id="569" name="Shape 5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descr="Image"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Shape 5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Shape 5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8" name="Shape 5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Shape 5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1" name="Shape 581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582" name="Shape 58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Shape 583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585" name="Shape 58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Shape 58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descr="Image" id="587" name="Shape 5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8" name="Shape 58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Shape 58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595" name="Shape 595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596" name="Shape 59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7" name="Shape 5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8" name="Shape 5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9" name="Shape 5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0" name="Shape 60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1" name="Shape 6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Shape 602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03" name="Shape 60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4" name="Shape 6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Shape 605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Shape 606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descr="Image" id="607" name="Shape 6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  <p:sp>
        <p:nvSpPr>
          <p:cNvPr id="609" name="Shape 60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15" name="Shape 615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616" name="Shape 616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617" name="Shape 61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8" name="Shape 6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9" name="Shape 61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0" name="Shape 62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1" name="Shape 62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2" name="Shape 62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23" name="Shape 6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Shape 624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Shape 625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26" name="Shape 6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27" name="Shape 6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Shape 62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29" name="Shape 6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Shape 630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31" name="Shape 6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Shape 632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33" name="Shape 6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Shape 634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b="1"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  <p:sp>
        <p:nvSpPr>
          <p:cNvPr id="635" name="Shape 635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41" name="Shape 641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642" name="Shape 6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3" name="Shape 6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4" name="Shape 6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5" name="Shape 64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6" name="Shape 6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7" name="Shape 6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Shape 648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Shape 64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  <a:endParaRPr sz="500"/>
          </a:p>
        </p:txBody>
      </p:sp>
      <p:pic>
        <p:nvPicPr>
          <p:cNvPr descr="Image" id="650" name="Shape 6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pic>
        <p:nvPicPr>
          <p:cNvPr descr="Image" id="656" name="Shape 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Shape 657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8" name="Shape 658"/>
          <p:cNvGrpSpPr/>
          <p:nvPr/>
        </p:nvGrpSpPr>
        <p:grpSpPr>
          <a:xfrm>
            <a:off x="3830432" y="2043884"/>
            <a:ext cx="5186911" cy="2054241"/>
            <a:chOff x="0" y="0"/>
            <a:chExt cx="13831762" cy="5326007"/>
          </a:xfrm>
        </p:grpSpPr>
        <p:grpSp>
          <p:nvGrpSpPr>
            <p:cNvPr id="659" name="Shape 659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660" name="Shape 6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1" name="Shape 66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2" name="Shape 66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3" name="Shape 66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4" name="Shape 66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5" name="Shape 665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66" name="Shape 66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Shape 667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68" name="Shape 668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69" name="Shape 66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70" name="Shape 6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Shape 671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72" name="Shape 67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Shape 673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74" name="Shape 67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Shape 675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76" name="Shape 67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Shape 677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  <a:endParaRPr sz="5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sp>
        <p:nvSpPr>
          <p:cNvPr id="683" name="Shape 683"/>
          <p:cNvSpPr txBox="1"/>
          <p:nvPr/>
        </p:nvSpPr>
        <p:spPr>
          <a:xfrm>
            <a:off x="3821250" y="1583075"/>
            <a:ext cx="5056800" cy="168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lang="en" sz="110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1100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84" name="Shape 6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  <a:endParaRPr/>
          </a:p>
        </p:txBody>
      </p:sp>
      <p:sp>
        <p:nvSpPr>
          <p:cNvPr id="691" name="Shape 691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92" name="Shape 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Shape 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Shape 698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pic>
        <p:nvPicPr>
          <p:cNvPr descr="Image" id="699" name="Shape 6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Shape 700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Shape 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Shape 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Shape 23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4" name="Shape 2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5" name="Shape 7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Shape 706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Shape 707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Shape 708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1" i="1" lang="en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13" name="Shape 7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Shape 71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Shape 71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Shape 716"/>
          <p:cNvSpPr txBox="1"/>
          <p:nvPr/>
        </p:nvSpPr>
        <p:spPr>
          <a:xfrm>
            <a:off x="4146575" y="2485525"/>
            <a:ext cx="4865100" cy="2477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Shape 717"/>
          <p:cNvSpPr txBox="1"/>
          <p:nvPr/>
        </p:nvSpPr>
        <p:spPr>
          <a:xfrm>
            <a:off x="43825" y="3182025"/>
            <a:ext cx="3916500" cy="1487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 = Variable(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torch.Tensor([[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 both the max values and indices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Y_pred_val, Y_pred_idx = 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Y_pred_idx =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)[1]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723" name="Shape 7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sp>
        <p:nvSpPr>
          <p:cNvPr id="725" name="Shape 725"/>
          <p:cNvSpPr txBox="1"/>
          <p:nvPr/>
        </p:nvSpPr>
        <p:spPr>
          <a:xfrm>
            <a:off x="5477450" y="1355250"/>
            <a:ext cx="3575400" cy="37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[0/60000 (0%)]	Loss: 2.313209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[640/60000 (1%)]	Loss: 2.303560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[1280/60000 (2%)]	Loss: 2.296464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[1920/60000 (3%)]	Loss: 2.297758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[2560/60000 (4%)]	Loss: 2.308579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[3200/60000 (5%)]	Loss: 2.300100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[3840/60000 (6%)]	Loss: 2.300800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[4480/60000 (7%)]	Loss: 2.301295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[5120/60000 (9%)]	Loss: 2.295039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0.069267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0.044378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0.163481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0.243676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0.045024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0.064958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0.071447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0.043712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0.099484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0.159727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0.109291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0.116370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0.127303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0.030254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Test set: Average loss: -12.1596, Accuracy: 9697/10000 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97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%)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Shape 730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1" name="Shape 731"/>
          <p:cNvSpPr/>
          <p:nvPr/>
        </p:nvSpPr>
        <p:spPr>
          <a:xfrm>
            <a:off x="5530349" y="1767711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732" name="Shape 7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850" y="2117099"/>
            <a:ext cx="357425" cy="46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Shape 733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4" name="Shape 734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5" name="Shape 73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36" name="Shape 736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1" lang="en" sz="3000"/>
              <a:t>Just use CrossEntropyLoss</a:t>
            </a:r>
            <a:r>
              <a:rPr lang="en"/>
              <a:t>!</a:t>
            </a:r>
            <a:endParaRPr/>
          </a:p>
        </p:txBody>
      </p:sp>
      <p:sp>
        <p:nvSpPr>
          <p:cNvPr id="737" name="Shape 737"/>
          <p:cNvSpPr txBox="1"/>
          <p:nvPr/>
        </p:nvSpPr>
        <p:spPr>
          <a:xfrm>
            <a:off x="5324670" y="4292050"/>
            <a:ext cx="1915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cxnSp>
        <p:nvCxnSpPr>
          <p:cNvPr id="738" name="Shape 738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Shape 739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740" name="Shape 740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741" name="Shape 741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742" name="Shape 7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44" name="Shape 744"/>
          <p:cNvSpPr/>
          <p:nvPr/>
        </p:nvSpPr>
        <p:spPr>
          <a:xfrm>
            <a:off x="5367724" y="3380850"/>
            <a:ext cx="1692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pic>
        <p:nvPicPr>
          <p:cNvPr descr="Image" id="745" name="Shape 7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9-2</a:t>
            </a:r>
            <a:endParaRPr/>
          </a:p>
        </p:txBody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495450" y="1595074"/>
            <a:ext cx="8081400" cy="281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</a:t>
            </a:r>
            <a:r>
              <a:rPr lang="en" sz="2400"/>
              <a:t>classifier</a:t>
            </a:r>
            <a:r>
              <a:rPr lang="en" sz="2400"/>
              <a:t> for Otto Group Product</a:t>
            </a:r>
            <a:endParaRPr sz="24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https://www.kaggle.com/c/otto-group-product-classification-challenge/data</a:t>
            </a:r>
            <a:r>
              <a:rPr lang="en" sz="1800"/>
              <a:t> </a:t>
            </a:r>
            <a:endParaRPr sz="1800"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train.csv.zip (1.59 MB)</a:t>
            </a:r>
            <a:endParaRPr sz="18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DataLoader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6" name="Shape 7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7" name="Shape 7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/>
        </p:nvSpPr>
        <p:spPr>
          <a:xfrm>
            <a:off x="4459700" y="2022550"/>
            <a:ext cx="3741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descr="Image" id="242" name="Shape 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  <a:endParaRPr/>
          </a:p>
        </p:txBody>
      </p:sp>
      <p:cxnSp>
        <p:nvCxnSpPr>
          <p:cNvPr id="248" name="Shape 248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9" name="Shape 249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50" name="Shape 250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51" name="Shape 251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52" name="Shape 2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49989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54" name="Shape 254"/>
          <p:cNvCxnSpPr/>
          <p:nvPr/>
        </p:nvCxnSpPr>
        <p:spPr>
          <a:xfrm>
            <a:off x="67842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Shape 255"/>
          <p:cNvSpPr txBox="1"/>
          <p:nvPr/>
        </p:nvSpPr>
        <p:spPr>
          <a:xfrm>
            <a:off x="46234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56" name="Shape 2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x="5975927" y="2012344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">
                <a:solidFill>
                  <a:schemeClr val="dk1"/>
                </a:solidFill>
              </a:rPr>
              <a:t>10 labels: 10 outputs</a:t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64" name="Shape 26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65" name="Shape 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67" name="Shape 267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" name="Shape 268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69" name="Shape 269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" name="Shape 27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71" name="Shape 27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272" name="Shape 27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73" name="Shape 27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4" name="Shape 274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75" name="Shape 275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76" name="Shape 276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77" name="Shape 2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85" name="Shape 285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86" name="Shape 2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88" name="Shape 288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9" name="Shape 289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90" name="Shape 29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" name="Shape 29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92" name="Shape 29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93" name="Shape 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Shape 2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6" name="Shape 2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98" name="Shape 298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" name="Shape 299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00" name="Shape 30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01" name="Shape 30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02" name="Shape 30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04" name="Shape 3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11" name="Shape 31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12" name="Shape 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14" name="Shape 31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5" name="Shape 31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16" name="Shape 31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7" name="Shape 31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18" name="Shape 31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grpSp>
        <p:nvGrpSpPr>
          <p:cNvPr id="319" name="Shape 319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320" name="Shape 3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1" name="Shape 3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2" name="Shape 3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Shape 323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4" name="Shape 3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325" name="Shape 3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Shape 3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28" name="Shape 3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sp>
        <p:nvSpPr>
          <p:cNvPr id="331" name="Shape 331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2" name="Shape 3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34" name="Shape 334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5" name="Shape 335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36" name="Shape 336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37" name="Shape 337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38" name="Shape 33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40" name="Shape 3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43" name="Shape 34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39850" y="4201975"/>
            <a:ext cx="1277025" cy="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51" name="Shape 35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52" name="Shape 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54" name="Shape 35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5" name="Shape 355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56" name="Shape 356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7" name="Shape 357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58" name="Shape 358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59" name="Shape 359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60" name="Shape 36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1" name="Shape 36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62" name="Shape 36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63" name="Shape 36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64" name="Shape 3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